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317" r:id="rId7"/>
    <p:sldId id="257" r:id="rId8"/>
    <p:sldId id="258" r:id="rId9"/>
    <p:sldId id="279" r:id="rId10"/>
    <p:sldId id="296" r:id="rId11"/>
    <p:sldId id="303" r:id="rId12"/>
    <p:sldId id="304" r:id="rId13"/>
    <p:sldId id="305" r:id="rId14"/>
    <p:sldId id="298" r:id="rId15"/>
    <p:sldId id="263" r:id="rId16"/>
    <p:sldId id="302" r:id="rId17"/>
    <p:sldId id="268" r:id="rId18"/>
    <p:sldId id="290" r:id="rId19"/>
    <p:sldId id="267" r:id="rId20"/>
    <p:sldId id="287" r:id="rId21"/>
    <p:sldId id="292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0B"/>
    <a:srgbClr val="BF2A01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D95BC-6970-4A80-BCE9-10FAC55E28F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C74F1A-5D14-40EC-A807-798DAA1A1C04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21EE6AF5-A978-46DB-B412-F4BA3C45AC7C}" type="parTrans" cxnId="{3D807C64-C5F0-483C-8C7A-F18490F01BA2}">
      <dgm:prSet/>
      <dgm:spPr/>
      <dgm:t>
        <a:bodyPr/>
        <a:lstStyle/>
        <a:p>
          <a:endParaRPr lang="en-GB"/>
        </a:p>
      </dgm:t>
    </dgm:pt>
    <dgm:pt modelId="{8C14D3FA-B780-4B47-827C-2F1F436617CF}" type="sibTrans" cxnId="{3D807C64-C5F0-483C-8C7A-F18490F01BA2}">
      <dgm:prSet/>
      <dgm:spPr/>
      <dgm:t>
        <a:bodyPr/>
        <a:lstStyle/>
        <a:p>
          <a:endParaRPr lang="en-GB"/>
        </a:p>
      </dgm:t>
    </dgm:pt>
    <dgm:pt modelId="{E522A7F8-5223-40FE-9135-26D022E5F55C}">
      <dgm:prSet/>
      <dgm:spPr/>
      <dgm:t>
        <a:bodyPr/>
        <a:lstStyle/>
        <a:p>
          <a:r>
            <a:rPr lang="en-GB" dirty="0"/>
            <a:t>Create</a:t>
          </a:r>
        </a:p>
      </dgm:t>
    </dgm:pt>
    <dgm:pt modelId="{A041BCF6-9939-4624-9906-A46EA8C8F04F}" type="parTrans" cxnId="{5B28832D-1113-464A-820F-EC8FE1795269}">
      <dgm:prSet/>
      <dgm:spPr/>
      <dgm:t>
        <a:bodyPr/>
        <a:lstStyle/>
        <a:p>
          <a:endParaRPr lang="en-GB"/>
        </a:p>
      </dgm:t>
    </dgm:pt>
    <dgm:pt modelId="{A4060A23-5968-4C4E-A5DB-79A01C37A88A}" type="sibTrans" cxnId="{5B28832D-1113-464A-820F-EC8FE1795269}">
      <dgm:prSet/>
      <dgm:spPr/>
      <dgm:t>
        <a:bodyPr/>
        <a:lstStyle/>
        <a:p>
          <a:endParaRPr lang="en-GB"/>
        </a:p>
      </dgm:t>
    </dgm:pt>
    <dgm:pt modelId="{D40E2158-CDE5-49BB-837E-75E6AA8E4E75}">
      <dgm:prSet/>
      <dgm:spPr/>
      <dgm:t>
        <a:bodyPr/>
        <a:lstStyle/>
        <a:p>
          <a:r>
            <a:rPr lang="en-GB" dirty="0"/>
            <a:t>Use</a:t>
          </a:r>
        </a:p>
      </dgm:t>
    </dgm:pt>
    <dgm:pt modelId="{32931307-141C-46F4-AD0D-F2665E477A9B}" type="parTrans" cxnId="{8A642BCC-A8EA-42E2-815F-65F5E1516517}">
      <dgm:prSet/>
      <dgm:spPr/>
      <dgm:t>
        <a:bodyPr/>
        <a:lstStyle/>
        <a:p>
          <a:endParaRPr lang="en-GB"/>
        </a:p>
      </dgm:t>
    </dgm:pt>
    <dgm:pt modelId="{A971557E-B2A5-4869-8B18-F12DB0FA92EB}" type="sibTrans" cxnId="{8A642BCC-A8EA-42E2-815F-65F5E1516517}">
      <dgm:prSet/>
      <dgm:spPr/>
      <dgm:t>
        <a:bodyPr/>
        <a:lstStyle/>
        <a:p>
          <a:endParaRPr lang="en-GB"/>
        </a:p>
      </dgm:t>
    </dgm:pt>
    <dgm:pt modelId="{2C3CDF53-6731-47D3-B203-7CDDF0B24443}">
      <dgm:prSet/>
      <dgm:spPr/>
      <dgm:t>
        <a:bodyPr/>
        <a:lstStyle/>
        <a:p>
          <a:r>
            <a:rPr lang="en-GB" dirty="0"/>
            <a:t>Appraise</a:t>
          </a:r>
        </a:p>
      </dgm:t>
    </dgm:pt>
    <dgm:pt modelId="{E0A67C9D-64C0-420C-A6A1-33A2F60BAABE}" type="parTrans" cxnId="{8416D6D1-9264-4D5A-8AC3-C0CEEF2BA5E1}">
      <dgm:prSet/>
      <dgm:spPr/>
      <dgm:t>
        <a:bodyPr/>
        <a:lstStyle/>
        <a:p>
          <a:endParaRPr lang="en-GB"/>
        </a:p>
      </dgm:t>
    </dgm:pt>
    <dgm:pt modelId="{A2839811-1CFB-4572-8C77-55AD23708383}" type="sibTrans" cxnId="{8416D6D1-9264-4D5A-8AC3-C0CEEF2BA5E1}">
      <dgm:prSet/>
      <dgm:spPr/>
      <dgm:t>
        <a:bodyPr/>
        <a:lstStyle/>
        <a:p>
          <a:endParaRPr lang="en-GB"/>
        </a:p>
      </dgm:t>
    </dgm:pt>
    <dgm:pt modelId="{0BA9A5C3-0E3E-429C-B136-582A1C8B9952}">
      <dgm:prSet/>
      <dgm:spPr/>
      <dgm:t>
        <a:bodyPr/>
        <a:lstStyle/>
        <a:p>
          <a:r>
            <a:rPr lang="en-GB" dirty="0"/>
            <a:t>Deposit and Publish</a:t>
          </a:r>
        </a:p>
      </dgm:t>
    </dgm:pt>
    <dgm:pt modelId="{050B6299-8221-44C2-9CDA-8D7D01F53A45}" type="parTrans" cxnId="{72C0027C-C5F8-48C7-93D3-9B13F7B70CA9}">
      <dgm:prSet/>
      <dgm:spPr/>
      <dgm:t>
        <a:bodyPr/>
        <a:lstStyle/>
        <a:p>
          <a:endParaRPr lang="en-GB"/>
        </a:p>
      </dgm:t>
    </dgm:pt>
    <dgm:pt modelId="{37037F8D-6A8E-475A-8047-4D3B59673B9B}" type="sibTrans" cxnId="{72C0027C-C5F8-48C7-93D3-9B13F7B70CA9}">
      <dgm:prSet/>
      <dgm:spPr/>
      <dgm:t>
        <a:bodyPr/>
        <a:lstStyle/>
        <a:p>
          <a:endParaRPr lang="en-GB"/>
        </a:p>
      </dgm:t>
    </dgm:pt>
    <dgm:pt modelId="{C1289B98-DDBE-4864-B9B4-243CD36B85FB}">
      <dgm:prSet/>
      <dgm:spPr/>
      <dgm:t>
        <a:bodyPr/>
        <a:lstStyle/>
        <a:p>
          <a:r>
            <a:rPr lang="en-GB" dirty="0"/>
            <a:t>Discover and Reuse</a:t>
          </a:r>
        </a:p>
      </dgm:t>
    </dgm:pt>
    <dgm:pt modelId="{E87D0480-2C70-4929-A835-F147FF130C45}" type="parTrans" cxnId="{25E8E91C-C2F1-45E4-B8E0-BB0C7FFE600C}">
      <dgm:prSet/>
      <dgm:spPr/>
      <dgm:t>
        <a:bodyPr/>
        <a:lstStyle/>
        <a:p>
          <a:endParaRPr lang="en-GB"/>
        </a:p>
      </dgm:t>
    </dgm:pt>
    <dgm:pt modelId="{73C07026-4D76-4D20-89AC-D7975F2CD7F5}" type="sibTrans" cxnId="{25E8E91C-C2F1-45E4-B8E0-BB0C7FFE600C}">
      <dgm:prSet/>
      <dgm:spPr/>
      <dgm:t>
        <a:bodyPr/>
        <a:lstStyle/>
        <a:p>
          <a:endParaRPr lang="en-GB"/>
        </a:p>
      </dgm:t>
    </dgm:pt>
    <dgm:pt modelId="{585D66EB-F43B-4F0F-AB23-91596FCE72BC}" type="pres">
      <dgm:prSet presAssocID="{A9ED95BC-6970-4A80-BCE9-10FAC55E2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93D775-283F-4DB6-8F91-5031AB0B074E}" type="pres">
      <dgm:prSet presAssocID="{A9ED95BC-6970-4A80-BCE9-10FAC55E28F5}" presName="cycle" presStyleCnt="0"/>
      <dgm:spPr/>
    </dgm:pt>
    <dgm:pt modelId="{4824D994-2FC1-481A-AE25-32015B1F1C61}" type="pres">
      <dgm:prSet presAssocID="{03C74F1A-5D14-40EC-A807-798DAA1A1C0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9A5B7-C0C5-4340-A4B2-76BEA020D432}" type="pres">
      <dgm:prSet presAssocID="{8C14D3FA-B780-4B47-827C-2F1F436617CF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36DCD917-035D-4583-959E-00C7847E3CC1}" type="pres">
      <dgm:prSet presAssocID="{E522A7F8-5223-40FE-9135-26D022E5F55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BE2A4-C1E3-4224-BFBA-CE4BAFF38829}" type="pres">
      <dgm:prSet presAssocID="{D40E2158-CDE5-49BB-837E-75E6AA8E4E7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EEDEE9-0CCB-4A72-BF09-45F101167A19}" type="pres">
      <dgm:prSet presAssocID="{2C3CDF53-6731-47D3-B203-7CDDF0B2444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83DA5A-2D37-4B84-89F5-339C61023A03}" type="pres">
      <dgm:prSet presAssocID="{0BA9A5C3-0E3E-429C-B136-582A1C8B995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2B0211-B616-48EF-A678-344BFC67770F}" type="pres">
      <dgm:prSet presAssocID="{C1289B98-DDBE-4864-B9B4-243CD36B85F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D9A29F-C0CD-400E-96DB-F740A339021C}" type="presOf" srcId="{E522A7F8-5223-40FE-9135-26D022E5F55C}" destId="{36DCD917-035D-4583-959E-00C7847E3CC1}" srcOrd="0" destOrd="0" presId="urn:microsoft.com/office/officeart/2005/8/layout/cycle3"/>
    <dgm:cxn modelId="{5B28832D-1113-464A-820F-EC8FE1795269}" srcId="{A9ED95BC-6970-4A80-BCE9-10FAC55E28F5}" destId="{E522A7F8-5223-40FE-9135-26D022E5F55C}" srcOrd="1" destOrd="0" parTransId="{A041BCF6-9939-4624-9906-A46EA8C8F04F}" sibTransId="{A4060A23-5968-4C4E-A5DB-79A01C37A88A}"/>
    <dgm:cxn modelId="{8A642BCC-A8EA-42E2-815F-65F5E1516517}" srcId="{A9ED95BC-6970-4A80-BCE9-10FAC55E28F5}" destId="{D40E2158-CDE5-49BB-837E-75E6AA8E4E75}" srcOrd="2" destOrd="0" parTransId="{32931307-141C-46F4-AD0D-F2665E477A9B}" sibTransId="{A971557E-B2A5-4869-8B18-F12DB0FA92EB}"/>
    <dgm:cxn modelId="{72C0027C-C5F8-48C7-93D3-9B13F7B70CA9}" srcId="{A9ED95BC-6970-4A80-BCE9-10FAC55E28F5}" destId="{0BA9A5C3-0E3E-429C-B136-582A1C8B9952}" srcOrd="4" destOrd="0" parTransId="{050B6299-8221-44C2-9CDA-8D7D01F53A45}" sibTransId="{37037F8D-6A8E-475A-8047-4D3B59673B9B}"/>
    <dgm:cxn modelId="{BB2EDB16-0F99-414A-B65D-0607D5EEF19A}" type="presOf" srcId="{0BA9A5C3-0E3E-429C-B136-582A1C8B9952}" destId="{A583DA5A-2D37-4B84-89F5-339C61023A03}" srcOrd="0" destOrd="0" presId="urn:microsoft.com/office/officeart/2005/8/layout/cycle3"/>
    <dgm:cxn modelId="{3D807C64-C5F0-483C-8C7A-F18490F01BA2}" srcId="{A9ED95BC-6970-4A80-BCE9-10FAC55E28F5}" destId="{03C74F1A-5D14-40EC-A807-798DAA1A1C04}" srcOrd="0" destOrd="0" parTransId="{21EE6AF5-A978-46DB-B412-F4BA3C45AC7C}" sibTransId="{8C14D3FA-B780-4B47-827C-2F1F436617CF}"/>
    <dgm:cxn modelId="{2B7C2133-2A7F-4196-AA83-DB98AF74493C}" type="presOf" srcId="{2C3CDF53-6731-47D3-B203-7CDDF0B24443}" destId="{70EEDEE9-0CCB-4A72-BF09-45F101167A19}" srcOrd="0" destOrd="0" presId="urn:microsoft.com/office/officeart/2005/8/layout/cycle3"/>
    <dgm:cxn modelId="{B495DE79-6530-4704-AB7F-00FF5FCF74B7}" type="presOf" srcId="{8C14D3FA-B780-4B47-827C-2F1F436617CF}" destId="{A869A5B7-C0C5-4340-A4B2-76BEA020D432}" srcOrd="0" destOrd="0" presId="urn:microsoft.com/office/officeart/2005/8/layout/cycle3"/>
    <dgm:cxn modelId="{8416D6D1-9264-4D5A-8AC3-C0CEEF2BA5E1}" srcId="{A9ED95BC-6970-4A80-BCE9-10FAC55E28F5}" destId="{2C3CDF53-6731-47D3-B203-7CDDF0B24443}" srcOrd="3" destOrd="0" parTransId="{E0A67C9D-64C0-420C-A6A1-33A2F60BAABE}" sibTransId="{A2839811-1CFB-4572-8C77-55AD23708383}"/>
    <dgm:cxn modelId="{25E8E91C-C2F1-45E4-B8E0-BB0C7FFE600C}" srcId="{A9ED95BC-6970-4A80-BCE9-10FAC55E28F5}" destId="{C1289B98-DDBE-4864-B9B4-243CD36B85FB}" srcOrd="5" destOrd="0" parTransId="{E87D0480-2C70-4929-A835-F147FF130C45}" sibTransId="{73C07026-4D76-4D20-89AC-D7975F2CD7F5}"/>
    <dgm:cxn modelId="{A09AA4CF-5AD5-45B9-9C54-15BFAE581C54}" type="presOf" srcId="{C1289B98-DDBE-4864-B9B4-243CD36B85FB}" destId="{7E2B0211-B616-48EF-A678-344BFC67770F}" srcOrd="0" destOrd="0" presId="urn:microsoft.com/office/officeart/2005/8/layout/cycle3"/>
    <dgm:cxn modelId="{AA85ED9D-26B4-41F6-AE2C-69BAEADC4B89}" type="presOf" srcId="{D40E2158-CDE5-49BB-837E-75E6AA8E4E75}" destId="{D65BE2A4-C1E3-4224-BFBA-CE4BAFF38829}" srcOrd="0" destOrd="0" presId="urn:microsoft.com/office/officeart/2005/8/layout/cycle3"/>
    <dgm:cxn modelId="{42EA5C51-925E-4D42-AC34-90739CB3BED5}" type="presOf" srcId="{03C74F1A-5D14-40EC-A807-798DAA1A1C04}" destId="{4824D994-2FC1-481A-AE25-32015B1F1C61}" srcOrd="0" destOrd="0" presId="urn:microsoft.com/office/officeart/2005/8/layout/cycle3"/>
    <dgm:cxn modelId="{CD4286B7-FFB4-4995-A637-5DC2368DD4F8}" type="presOf" srcId="{A9ED95BC-6970-4A80-BCE9-10FAC55E28F5}" destId="{585D66EB-F43B-4F0F-AB23-91596FCE72BC}" srcOrd="0" destOrd="0" presId="urn:microsoft.com/office/officeart/2005/8/layout/cycle3"/>
    <dgm:cxn modelId="{A55F277F-9D24-4CE8-9025-F0F98B49B20E}" type="presParOf" srcId="{585D66EB-F43B-4F0F-AB23-91596FCE72BC}" destId="{5193D775-283F-4DB6-8F91-5031AB0B074E}" srcOrd="0" destOrd="0" presId="urn:microsoft.com/office/officeart/2005/8/layout/cycle3"/>
    <dgm:cxn modelId="{5C9BBF02-1FFA-46EA-A1D7-A73108CE2D46}" type="presParOf" srcId="{5193D775-283F-4DB6-8F91-5031AB0B074E}" destId="{4824D994-2FC1-481A-AE25-32015B1F1C61}" srcOrd="0" destOrd="0" presId="urn:microsoft.com/office/officeart/2005/8/layout/cycle3"/>
    <dgm:cxn modelId="{505A698C-E132-4488-A50D-A945EA4F651F}" type="presParOf" srcId="{5193D775-283F-4DB6-8F91-5031AB0B074E}" destId="{A869A5B7-C0C5-4340-A4B2-76BEA020D432}" srcOrd="1" destOrd="0" presId="urn:microsoft.com/office/officeart/2005/8/layout/cycle3"/>
    <dgm:cxn modelId="{34346290-104B-4CC5-B72B-024FBDC4F7E4}" type="presParOf" srcId="{5193D775-283F-4DB6-8F91-5031AB0B074E}" destId="{36DCD917-035D-4583-959E-00C7847E3CC1}" srcOrd="2" destOrd="0" presId="urn:microsoft.com/office/officeart/2005/8/layout/cycle3"/>
    <dgm:cxn modelId="{7F8147A6-9F7B-456D-AE67-20D039E65A7B}" type="presParOf" srcId="{5193D775-283F-4DB6-8F91-5031AB0B074E}" destId="{D65BE2A4-C1E3-4224-BFBA-CE4BAFF38829}" srcOrd="3" destOrd="0" presId="urn:microsoft.com/office/officeart/2005/8/layout/cycle3"/>
    <dgm:cxn modelId="{E009F52B-C202-4772-B9CE-FEA861CB40D2}" type="presParOf" srcId="{5193D775-283F-4DB6-8F91-5031AB0B074E}" destId="{70EEDEE9-0CCB-4A72-BF09-45F101167A19}" srcOrd="4" destOrd="0" presId="urn:microsoft.com/office/officeart/2005/8/layout/cycle3"/>
    <dgm:cxn modelId="{FDC265B5-7F95-4D9F-BE12-08A967374D71}" type="presParOf" srcId="{5193D775-283F-4DB6-8F91-5031AB0B074E}" destId="{A583DA5A-2D37-4B84-89F5-339C61023A03}" srcOrd="5" destOrd="0" presId="urn:microsoft.com/office/officeart/2005/8/layout/cycle3"/>
    <dgm:cxn modelId="{CABC31C0-62EF-4DCF-8F7E-EE56A6C6539F}" type="presParOf" srcId="{5193D775-283F-4DB6-8F91-5031AB0B074E}" destId="{7E2B0211-B616-48EF-A678-344BFC67770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D95BC-6970-4A80-BCE9-10FAC55E28F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C74F1A-5D14-40EC-A807-798DAA1A1C04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21EE6AF5-A978-46DB-B412-F4BA3C45AC7C}" type="parTrans" cxnId="{3D807C64-C5F0-483C-8C7A-F18490F01BA2}">
      <dgm:prSet/>
      <dgm:spPr/>
      <dgm:t>
        <a:bodyPr/>
        <a:lstStyle/>
        <a:p>
          <a:endParaRPr lang="en-GB"/>
        </a:p>
      </dgm:t>
    </dgm:pt>
    <dgm:pt modelId="{8C14D3FA-B780-4B47-827C-2F1F436617CF}" type="sibTrans" cxnId="{3D807C64-C5F0-483C-8C7A-F18490F01BA2}">
      <dgm:prSet/>
      <dgm:spPr/>
      <dgm:t>
        <a:bodyPr/>
        <a:lstStyle/>
        <a:p>
          <a:endParaRPr lang="en-GB"/>
        </a:p>
      </dgm:t>
    </dgm:pt>
    <dgm:pt modelId="{E522A7F8-5223-40FE-9135-26D022E5F55C}">
      <dgm:prSet/>
      <dgm:spPr/>
      <dgm:t>
        <a:bodyPr/>
        <a:lstStyle/>
        <a:p>
          <a:r>
            <a:rPr lang="en-GB" dirty="0"/>
            <a:t>Create</a:t>
          </a:r>
        </a:p>
      </dgm:t>
    </dgm:pt>
    <dgm:pt modelId="{A041BCF6-9939-4624-9906-A46EA8C8F04F}" type="parTrans" cxnId="{5B28832D-1113-464A-820F-EC8FE1795269}">
      <dgm:prSet/>
      <dgm:spPr/>
      <dgm:t>
        <a:bodyPr/>
        <a:lstStyle/>
        <a:p>
          <a:endParaRPr lang="en-GB"/>
        </a:p>
      </dgm:t>
    </dgm:pt>
    <dgm:pt modelId="{A4060A23-5968-4C4E-A5DB-79A01C37A88A}" type="sibTrans" cxnId="{5B28832D-1113-464A-820F-EC8FE1795269}">
      <dgm:prSet/>
      <dgm:spPr/>
      <dgm:t>
        <a:bodyPr/>
        <a:lstStyle/>
        <a:p>
          <a:endParaRPr lang="en-GB"/>
        </a:p>
      </dgm:t>
    </dgm:pt>
    <dgm:pt modelId="{D40E2158-CDE5-49BB-837E-75E6AA8E4E75}">
      <dgm:prSet/>
      <dgm:spPr/>
      <dgm:t>
        <a:bodyPr/>
        <a:lstStyle/>
        <a:p>
          <a:r>
            <a:rPr lang="en-GB" dirty="0"/>
            <a:t>Use</a:t>
          </a:r>
        </a:p>
      </dgm:t>
    </dgm:pt>
    <dgm:pt modelId="{32931307-141C-46F4-AD0D-F2665E477A9B}" type="parTrans" cxnId="{8A642BCC-A8EA-42E2-815F-65F5E1516517}">
      <dgm:prSet/>
      <dgm:spPr/>
      <dgm:t>
        <a:bodyPr/>
        <a:lstStyle/>
        <a:p>
          <a:endParaRPr lang="en-GB"/>
        </a:p>
      </dgm:t>
    </dgm:pt>
    <dgm:pt modelId="{A971557E-B2A5-4869-8B18-F12DB0FA92EB}" type="sibTrans" cxnId="{8A642BCC-A8EA-42E2-815F-65F5E1516517}">
      <dgm:prSet/>
      <dgm:spPr/>
      <dgm:t>
        <a:bodyPr/>
        <a:lstStyle/>
        <a:p>
          <a:endParaRPr lang="en-GB"/>
        </a:p>
      </dgm:t>
    </dgm:pt>
    <dgm:pt modelId="{2C3CDF53-6731-47D3-B203-7CDDF0B24443}">
      <dgm:prSet/>
      <dgm:spPr/>
      <dgm:t>
        <a:bodyPr/>
        <a:lstStyle/>
        <a:p>
          <a:r>
            <a:rPr lang="en-GB" dirty="0"/>
            <a:t>Appraise</a:t>
          </a:r>
        </a:p>
      </dgm:t>
    </dgm:pt>
    <dgm:pt modelId="{E0A67C9D-64C0-420C-A6A1-33A2F60BAABE}" type="parTrans" cxnId="{8416D6D1-9264-4D5A-8AC3-C0CEEF2BA5E1}">
      <dgm:prSet/>
      <dgm:spPr/>
      <dgm:t>
        <a:bodyPr/>
        <a:lstStyle/>
        <a:p>
          <a:endParaRPr lang="en-GB"/>
        </a:p>
      </dgm:t>
    </dgm:pt>
    <dgm:pt modelId="{A2839811-1CFB-4572-8C77-55AD23708383}" type="sibTrans" cxnId="{8416D6D1-9264-4D5A-8AC3-C0CEEF2BA5E1}">
      <dgm:prSet/>
      <dgm:spPr/>
      <dgm:t>
        <a:bodyPr/>
        <a:lstStyle/>
        <a:p>
          <a:endParaRPr lang="en-GB"/>
        </a:p>
      </dgm:t>
    </dgm:pt>
    <dgm:pt modelId="{0BA9A5C3-0E3E-429C-B136-582A1C8B9952}">
      <dgm:prSet/>
      <dgm:spPr/>
      <dgm:t>
        <a:bodyPr/>
        <a:lstStyle/>
        <a:p>
          <a:r>
            <a:rPr lang="en-GB" dirty="0"/>
            <a:t>Deposit and Publish</a:t>
          </a:r>
        </a:p>
      </dgm:t>
    </dgm:pt>
    <dgm:pt modelId="{050B6299-8221-44C2-9CDA-8D7D01F53A45}" type="parTrans" cxnId="{72C0027C-C5F8-48C7-93D3-9B13F7B70CA9}">
      <dgm:prSet/>
      <dgm:spPr/>
      <dgm:t>
        <a:bodyPr/>
        <a:lstStyle/>
        <a:p>
          <a:endParaRPr lang="en-GB"/>
        </a:p>
      </dgm:t>
    </dgm:pt>
    <dgm:pt modelId="{37037F8D-6A8E-475A-8047-4D3B59673B9B}" type="sibTrans" cxnId="{72C0027C-C5F8-48C7-93D3-9B13F7B70CA9}">
      <dgm:prSet/>
      <dgm:spPr/>
      <dgm:t>
        <a:bodyPr/>
        <a:lstStyle/>
        <a:p>
          <a:endParaRPr lang="en-GB"/>
        </a:p>
      </dgm:t>
    </dgm:pt>
    <dgm:pt modelId="{C1289B98-DDBE-4864-B9B4-243CD36B85FB}">
      <dgm:prSet/>
      <dgm:spPr/>
      <dgm:t>
        <a:bodyPr/>
        <a:lstStyle/>
        <a:p>
          <a:r>
            <a:rPr lang="en-GB" dirty="0"/>
            <a:t>Discover and Reuse</a:t>
          </a:r>
        </a:p>
      </dgm:t>
    </dgm:pt>
    <dgm:pt modelId="{E87D0480-2C70-4929-A835-F147FF130C45}" type="parTrans" cxnId="{25E8E91C-C2F1-45E4-B8E0-BB0C7FFE600C}">
      <dgm:prSet/>
      <dgm:spPr/>
      <dgm:t>
        <a:bodyPr/>
        <a:lstStyle/>
        <a:p>
          <a:endParaRPr lang="en-GB"/>
        </a:p>
      </dgm:t>
    </dgm:pt>
    <dgm:pt modelId="{73C07026-4D76-4D20-89AC-D7975F2CD7F5}" type="sibTrans" cxnId="{25E8E91C-C2F1-45E4-B8E0-BB0C7FFE600C}">
      <dgm:prSet/>
      <dgm:spPr/>
      <dgm:t>
        <a:bodyPr/>
        <a:lstStyle/>
        <a:p>
          <a:endParaRPr lang="en-GB"/>
        </a:p>
      </dgm:t>
    </dgm:pt>
    <dgm:pt modelId="{585D66EB-F43B-4F0F-AB23-91596FCE72BC}" type="pres">
      <dgm:prSet presAssocID="{A9ED95BC-6970-4A80-BCE9-10FAC55E2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93D775-283F-4DB6-8F91-5031AB0B074E}" type="pres">
      <dgm:prSet presAssocID="{A9ED95BC-6970-4A80-BCE9-10FAC55E28F5}" presName="cycle" presStyleCnt="0"/>
      <dgm:spPr/>
    </dgm:pt>
    <dgm:pt modelId="{4824D994-2FC1-481A-AE25-32015B1F1C61}" type="pres">
      <dgm:prSet presAssocID="{03C74F1A-5D14-40EC-A807-798DAA1A1C0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9A5B7-C0C5-4340-A4B2-76BEA020D432}" type="pres">
      <dgm:prSet presAssocID="{8C14D3FA-B780-4B47-827C-2F1F436617CF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36DCD917-035D-4583-959E-00C7847E3CC1}" type="pres">
      <dgm:prSet presAssocID="{E522A7F8-5223-40FE-9135-26D022E5F55C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BE2A4-C1E3-4224-BFBA-CE4BAFF38829}" type="pres">
      <dgm:prSet presAssocID="{D40E2158-CDE5-49BB-837E-75E6AA8E4E7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EEDEE9-0CCB-4A72-BF09-45F101167A19}" type="pres">
      <dgm:prSet presAssocID="{2C3CDF53-6731-47D3-B203-7CDDF0B2444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83DA5A-2D37-4B84-89F5-339C61023A03}" type="pres">
      <dgm:prSet presAssocID="{0BA9A5C3-0E3E-429C-B136-582A1C8B995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2B0211-B616-48EF-A678-344BFC67770F}" type="pres">
      <dgm:prSet presAssocID="{C1289B98-DDBE-4864-B9B4-243CD36B85F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807C64-C5F0-483C-8C7A-F18490F01BA2}" srcId="{A9ED95BC-6970-4A80-BCE9-10FAC55E28F5}" destId="{03C74F1A-5D14-40EC-A807-798DAA1A1C04}" srcOrd="0" destOrd="0" parTransId="{21EE6AF5-A978-46DB-B412-F4BA3C45AC7C}" sibTransId="{8C14D3FA-B780-4B47-827C-2F1F436617CF}"/>
    <dgm:cxn modelId="{E4996354-E38C-4685-95F7-6B60F8D93905}" type="presOf" srcId="{D40E2158-CDE5-49BB-837E-75E6AA8E4E75}" destId="{D65BE2A4-C1E3-4224-BFBA-CE4BAFF38829}" srcOrd="0" destOrd="0" presId="urn:microsoft.com/office/officeart/2005/8/layout/cycle3"/>
    <dgm:cxn modelId="{05F285CF-B24E-4FDF-9239-B154003A357C}" type="presOf" srcId="{C1289B98-DDBE-4864-B9B4-243CD36B85FB}" destId="{7E2B0211-B616-48EF-A678-344BFC67770F}" srcOrd="0" destOrd="0" presId="urn:microsoft.com/office/officeart/2005/8/layout/cycle3"/>
    <dgm:cxn modelId="{07494BE0-96FF-4FD2-A0F9-9DA20E7033B4}" type="presOf" srcId="{8C14D3FA-B780-4B47-827C-2F1F436617CF}" destId="{A869A5B7-C0C5-4340-A4B2-76BEA020D432}" srcOrd="0" destOrd="0" presId="urn:microsoft.com/office/officeart/2005/8/layout/cycle3"/>
    <dgm:cxn modelId="{8A642BCC-A8EA-42E2-815F-65F5E1516517}" srcId="{A9ED95BC-6970-4A80-BCE9-10FAC55E28F5}" destId="{D40E2158-CDE5-49BB-837E-75E6AA8E4E75}" srcOrd="2" destOrd="0" parTransId="{32931307-141C-46F4-AD0D-F2665E477A9B}" sibTransId="{A971557E-B2A5-4869-8B18-F12DB0FA92EB}"/>
    <dgm:cxn modelId="{8416D6D1-9264-4D5A-8AC3-C0CEEF2BA5E1}" srcId="{A9ED95BC-6970-4A80-BCE9-10FAC55E28F5}" destId="{2C3CDF53-6731-47D3-B203-7CDDF0B24443}" srcOrd="3" destOrd="0" parTransId="{E0A67C9D-64C0-420C-A6A1-33A2F60BAABE}" sibTransId="{A2839811-1CFB-4572-8C77-55AD23708383}"/>
    <dgm:cxn modelId="{72C0027C-C5F8-48C7-93D3-9B13F7B70CA9}" srcId="{A9ED95BC-6970-4A80-BCE9-10FAC55E28F5}" destId="{0BA9A5C3-0E3E-429C-B136-582A1C8B9952}" srcOrd="4" destOrd="0" parTransId="{050B6299-8221-44C2-9CDA-8D7D01F53A45}" sibTransId="{37037F8D-6A8E-475A-8047-4D3B59673B9B}"/>
    <dgm:cxn modelId="{D0E5090D-83CC-463D-B18C-3B3160F39B6E}" type="presOf" srcId="{A9ED95BC-6970-4A80-BCE9-10FAC55E28F5}" destId="{585D66EB-F43B-4F0F-AB23-91596FCE72BC}" srcOrd="0" destOrd="0" presId="urn:microsoft.com/office/officeart/2005/8/layout/cycle3"/>
    <dgm:cxn modelId="{25E8E91C-C2F1-45E4-B8E0-BB0C7FFE600C}" srcId="{A9ED95BC-6970-4A80-BCE9-10FAC55E28F5}" destId="{C1289B98-DDBE-4864-B9B4-243CD36B85FB}" srcOrd="5" destOrd="0" parTransId="{E87D0480-2C70-4929-A835-F147FF130C45}" sibTransId="{73C07026-4D76-4D20-89AC-D7975F2CD7F5}"/>
    <dgm:cxn modelId="{2D58144C-2D29-4AFD-992D-BAC241AAF9D8}" type="presOf" srcId="{E522A7F8-5223-40FE-9135-26D022E5F55C}" destId="{36DCD917-035D-4583-959E-00C7847E3CC1}" srcOrd="0" destOrd="0" presId="urn:microsoft.com/office/officeart/2005/8/layout/cycle3"/>
    <dgm:cxn modelId="{5BA8E672-BC71-41FB-8C19-6FCFD2C90AA5}" type="presOf" srcId="{0BA9A5C3-0E3E-429C-B136-582A1C8B9952}" destId="{A583DA5A-2D37-4B84-89F5-339C61023A03}" srcOrd="0" destOrd="0" presId="urn:microsoft.com/office/officeart/2005/8/layout/cycle3"/>
    <dgm:cxn modelId="{5B28832D-1113-464A-820F-EC8FE1795269}" srcId="{A9ED95BC-6970-4A80-BCE9-10FAC55E28F5}" destId="{E522A7F8-5223-40FE-9135-26D022E5F55C}" srcOrd="1" destOrd="0" parTransId="{A041BCF6-9939-4624-9906-A46EA8C8F04F}" sibTransId="{A4060A23-5968-4C4E-A5DB-79A01C37A88A}"/>
    <dgm:cxn modelId="{4A154BAF-CB33-4E69-96DB-9288DBB31182}" type="presOf" srcId="{03C74F1A-5D14-40EC-A807-798DAA1A1C04}" destId="{4824D994-2FC1-481A-AE25-32015B1F1C61}" srcOrd="0" destOrd="0" presId="urn:microsoft.com/office/officeart/2005/8/layout/cycle3"/>
    <dgm:cxn modelId="{5846B079-B8AF-413F-9CA2-1D8A8FCC8362}" type="presOf" srcId="{2C3CDF53-6731-47D3-B203-7CDDF0B24443}" destId="{70EEDEE9-0CCB-4A72-BF09-45F101167A19}" srcOrd="0" destOrd="0" presId="urn:microsoft.com/office/officeart/2005/8/layout/cycle3"/>
    <dgm:cxn modelId="{36E28E1A-2F50-443A-98AB-2968B11B9434}" type="presParOf" srcId="{585D66EB-F43B-4F0F-AB23-91596FCE72BC}" destId="{5193D775-283F-4DB6-8F91-5031AB0B074E}" srcOrd="0" destOrd="0" presId="urn:microsoft.com/office/officeart/2005/8/layout/cycle3"/>
    <dgm:cxn modelId="{B79FF64F-AC55-494F-88F7-C5C75C3C8389}" type="presParOf" srcId="{5193D775-283F-4DB6-8F91-5031AB0B074E}" destId="{4824D994-2FC1-481A-AE25-32015B1F1C61}" srcOrd="0" destOrd="0" presId="urn:microsoft.com/office/officeart/2005/8/layout/cycle3"/>
    <dgm:cxn modelId="{A37DD641-4220-436C-B54B-6C86D1556BBF}" type="presParOf" srcId="{5193D775-283F-4DB6-8F91-5031AB0B074E}" destId="{A869A5B7-C0C5-4340-A4B2-76BEA020D432}" srcOrd="1" destOrd="0" presId="urn:microsoft.com/office/officeart/2005/8/layout/cycle3"/>
    <dgm:cxn modelId="{C1490D0A-B181-40A2-9C2C-BE5E9923AB83}" type="presParOf" srcId="{5193D775-283F-4DB6-8F91-5031AB0B074E}" destId="{36DCD917-035D-4583-959E-00C7847E3CC1}" srcOrd="2" destOrd="0" presId="urn:microsoft.com/office/officeart/2005/8/layout/cycle3"/>
    <dgm:cxn modelId="{EC87E926-58ED-4E25-9163-A6F4A4857B9B}" type="presParOf" srcId="{5193D775-283F-4DB6-8F91-5031AB0B074E}" destId="{D65BE2A4-C1E3-4224-BFBA-CE4BAFF38829}" srcOrd="3" destOrd="0" presId="urn:microsoft.com/office/officeart/2005/8/layout/cycle3"/>
    <dgm:cxn modelId="{6AD1D201-CEDD-4841-8C34-081FC67D6DBF}" type="presParOf" srcId="{5193D775-283F-4DB6-8F91-5031AB0B074E}" destId="{70EEDEE9-0CCB-4A72-BF09-45F101167A19}" srcOrd="4" destOrd="0" presId="urn:microsoft.com/office/officeart/2005/8/layout/cycle3"/>
    <dgm:cxn modelId="{BCF4A374-65AF-48D2-8659-6A2A66ECEA4E}" type="presParOf" srcId="{5193D775-283F-4DB6-8F91-5031AB0B074E}" destId="{A583DA5A-2D37-4B84-89F5-339C61023A03}" srcOrd="5" destOrd="0" presId="urn:microsoft.com/office/officeart/2005/8/layout/cycle3"/>
    <dgm:cxn modelId="{15880010-7575-4626-B4F4-D0F07E9A3A39}" type="presParOf" srcId="{5193D775-283F-4DB6-8F91-5031AB0B074E}" destId="{7E2B0211-B616-48EF-A678-344BFC67770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9A5B7-C0C5-4340-A4B2-76BEA020D432}">
      <dsp:nvSpPr>
        <dsp:cNvPr id="0" name=""/>
        <dsp:cNvSpPr/>
      </dsp:nvSpPr>
      <dsp:spPr>
        <a:xfrm>
          <a:off x="984326" y="-4517"/>
          <a:ext cx="3755474" cy="3755474"/>
        </a:xfrm>
        <a:prstGeom prst="circularArrow">
          <a:avLst>
            <a:gd name="adj1" fmla="val 5274"/>
            <a:gd name="adj2" fmla="val 312630"/>
            <a:gd name="adj3" fmla="val 14272401"/>
            <a:gd name="adj4" fmla="val 1710115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4D994-2FC1-481A-AE25-32015B1F1C61}">
      <dsp:nvSpPr>
        <dsp:cNvPr id="0" name=""/>
        <dsp:cNvSpPr/>
      </dsp:nvSpPr>
      <dsp:spPr>
        <a:xfrm>
          <a:off x="2166112" y="713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Plan</a:t>
          </a:r>
        </a:p>
      </dsp:txBody>
      <dsp:txXfrm>
        <a:off x="2200086" y="34687"/>
        <a:ext cx="1323954" cy="628003"/>
      </dsp:txXfrm>
    </dsp:sp>
    <dsp:sp modelId="{36DCD917-035D-4583-959E-00C7847E3CC1}">
      <dsp:nvSpPr>
        <dsp:cNvPr id="0" name=""/>
        <dsp:cNvSpPr/>
      </dsp:nvSpPr>
      <dsp:spPr>
        <a:xfrm>
          <a:off x="3485519" y="762472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Create</a:t>
          </a:r>
        </a:p>
      </dsp:txBody>
      <dsp:txXfrm>
        <a:off x="3519493" y="796446"/>
        <a:ext cx="1323954" cy="628003"/>
      </dsp:txXfrm>
    </dsp:sp>
    <dsp:sp modelId="{D65BE2A4-C1E3-4224-BFBA-CE4BAFF38829}">
      <dsp:nvSpPr>
        <dsp:cNvPr id="0" name=""/>
        <dsp:cNvSpPr/>
      </dsp:nvSpPr>
      <dsp:spPr>
        <a:xfrm>
          <a:off x="3485519" y="2285992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Use</a:t>
          </a:r>
        </a:p>
      </dsp:txBody>
      <dsp:txXfrm>
        <a:off x="3519493" y="2319966"/>
        <a:ext cx="1323954" cy="628003"/>
      </dsp:txXfrm>
    </dsp:sp>
    <dsp:sp modelId="{70EEDEE9-0CCB-4A72-BF09-45F101167A19}">
      <dsp:nvSpPr>
        <dsp:cNvPr id="0" name=""/>
        <dsp:cNvSpPr/>
      </dsp:nvSpPr>
      <dsp:spPr>
        <a:xfrm>
          <a:off x="2166112" y="3047751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Appraise</a:t>
          </a:r>
        </a:p>
      </dsp:txBody>
      <dsp:txXfrm>
        <a:off x="2200086" y="3081725"/>
        <a:ext cx="1323954" cy="628003"/>
      </dsp:txXfrm>
    </dsp:sp>
    <dsp:sp modelId="{A583DA5A-2D37-4B84-89F5-339C61023A03}">
      <dsp:nvSpPr>
        <dsp:cNvPr id="0" name=""/>
        <dsp:cNvSpPr/>
      </dsp:nvSpPr>
      <dsp:spPr>
        <a:xfrm>
          <a:off x="846706" y="2285992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Deposit and Publish</a:t>
          </a:r>
        </a:p>
      </dsp:txBody>
      <dsp:txXfrm>
        <a:off x="880680" y="2319966"/>
        <a:ext cx="1323954" cy="628003"/>
      </dsp:txXfrm>
    </dsp:sp>
    <dsp:sp modelId="{7E2B0211-B616-48EF-A678-344BFC67770F}">
      <dsp:nvSpPr>
        <dsp:cNvPr id="0" name=""/>
        <dsp:cNvSpPr/>
      </dsp:nvSpPr>
      <dsp:spPr>
        <a:xfrm>
          <a:off x="846706" y="762472"/>
          <a:ext cx="1391902" cy="695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Discover and Reuse</a:t>
          </a:r>
        </a:p>
      </dsp:txBody>
      <dsp:txXfrm>
        <a:off x="880680" y="796446"/>
        <a:ext cx="1323954" cy="628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ADF3-B59E-449B-AC2B-3957CFE425AE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5ADE-B8A9-4A3C-8429-DACEBD80F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</a:t>
            </a:r>
            <a:r>
              <a:rPr lang="en-GB" baseline="0" dirty="0"/>
              <a:t> recognition that preservation skills which we have developed over hundreds of years are not sufficient to ensure the longevity of digital research material, which increasingly comprises the majority of the </a:t>
            </a:r>
            <a:r>
              <a:rPr lang="en-GB" baseline="0"/>
              <a:t>research record.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0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Instrument measurements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Experimental observations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Still images, video and audio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/>
              <a:t>Text documents, spreadsheets, databases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/>
              <a:t>Quantitative data (e.g. survey data)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Survey results &amp; interview transcripts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/>
              <a:t>Simulation data, </a:t>
            </a:r>
            <a:r>
              <a:rPr lang="en-US" dirty="0"/>
              <a:t>models &amp; software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/>
              <a:t>Slides, artefacts, specimens, samples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/>
              <a:t>Questionnaires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Sketches, diaries, lab notebooks </a:t>
            </a:r>
            <a:r>
              <a:rPr lang="en-US" dirty="0">
                <a:solidFill>
                  <a:schemeClr val="accent6"/>
                </a:solidFill>
              </a:rPr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8238" y="685800"/>
            <a:ext cx="4570412" cy="3427413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83" tIns="44763" rIns="86083" bIns="44763"/>
          <a:lstStyle/>
          <a:p>
            <a:pPr>
              <a:lnSpc>
                <a:spcPct val="90000"/>
              </a:lnSpc>
            </a:pPr>
            <a:endParaRPr lang="en-US" altLang="en-US" sz="100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5996" y="8687297"/>
            <a:ext cx="2961270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83" tIns="44763" rIns="86083" bIns="44763" anchor="b"/>
          <a:lstStyle>
            <a:lvl1pPr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73075" eaLnBrk="0" hangingPunct="0">
              <a:spcBef>
                <a:spcPct val="30000"/>
              </a:spcBef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49300" algn="l"/>
                <a:tab pos="1500188" algn="l"/>
                <a:tab pos="2249488" algn="l"/>
                <a:tab pos="3000375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4CADD95A-183A-4FE9-8197-9D28C537F4CA}" type="slidenum">
              <a:rPr lang="en-GB" altLang="en-US">
                <a:solidFill>
                  <a:srgbClr val="000000"/>
                </a:solidFill>
                <a:latin typeface="DejaVu Sans Condensed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</a:t>
            </a:fld>
            <a:endParaRPr lang="en-GB" altLang="en-US">
              <a:solidFill>
                <a:srgbClr val="000000"/>
              </a:solidFill>
              <a:latin typeface="DejaVu Sans Condensed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Data is increasing in significance. It will unquestionably matter to your research careers, more than it does to your supervisors’ generation.</a:t>
            </a:r>
          </a:p>
          <a:p>
            <a:r>
              <a:rPr lang="en-GB" altLang="en-US" dirty="0"/>
              <a:t>Learn good data habits now! You’ll need them later.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180053-1A8F-4AEC-AD33-155AF841ED00}" type="slidenum">
              <a:rPr lang="en-GB" altLang="en-US" sz="1200">
                <a:latin typeface="Times New Roman" pitchFamily="18" charset="0"/>
              </a:rPr>
              <a:pPr eaLnBrk="1" hangingPunct="1"/>
              <a:t>6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Some formats are better for data sharing and long-term preservation than others. </a:t>
            </a:r>
          </a:p>
          <a:p>
            <a:endParaRPr lang="en-GB" altLang="en-US"/>
          </a:p>
          <a:p>
            <a:r>
              <a:rPr lang="en-GB" altLang="en-US"/>
              <a:t>It’s preferable to use formats that are uncompressed (e.g. large, high-quality files like .wav), non-proprietary (i.e. open) standards that are documented and well-understood. This aids preservation and interoperability.</a:t>
            </a:r>
          </a:p>
          <a:p>
            <a:endParaRPr lang="en-GB" altLang="en-US"/>
          </a:p>
          <a:p>
            <a:r>
              <a:rPr lang="en-GB" altLang="en-US"/>
              <a:t>Some data centres have preferred formats for deposit so it’s worthwhile encouraging researchers to consult these to check.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BF4269-058E-4131-9AC2-9A0443EE50B0}" type="slidenum">
              <a:rPr lang="en-GB" altLang="en-US" sz="1200">
                <a:latin typeface="Times New Roman" pitchFamily="18" charset="0"/>
              </a:rPr>
              <a:pPr eaLnBrk="1" hangingPunct="1"/>
              <a:t>14</a:t>
            </a:fld>
            <a:endParaRPr lang="en-GB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University of Bournemouth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CC\Pictures\dcc-logo_png_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951"/>
            <a:ext cx="3380929" cy="9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779912" y="4766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because</a:t>
            </a:r>
            <a:r>
              <a:rPr lang="en-GB" sz="2000" b="0" baseline="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good research needs good data</a:t>
            </a:r>
            <a:endParaRPr lang="en-GB" sz="2000" b="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9716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5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0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9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86"/>
            <a:ext cx="8229600" cy="814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C8-96BA-446C-BEF6-5B8A1AC4601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6978-7833-4913-8E49-2970CED2C8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uk.ac.uk/research/Pages/DataPolicy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-data-toolkit.herts.ac.uk/document/research-project-file-plan/" TargetMode="External"/><Relationship Id="rId2" Type="http://schemas.openxmlformats.org/officeDocument/2006/relationships/hyperlink" Target="http://www.jiscdigitalmedia.ac.uk/guide/choosing-a-file-na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ta-archive.ac.uk/create-manage/consent-ethics/anonymisation" TargetMode="External"/><Relationship Id="rId4" Type="http://schemas.openxmlformats.org/officeDocument/2006/relationships/hyperlink" Target="http://www.dcc.ac.uk/resources/how-guides/license-research-dat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data-archive.ac.uk/create-manage/format/formats-tab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-archive.ac.uk/media/2894/managingsharing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dcc.ac.uk/resources/external/tools-services/managing-active-research-data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hyperlink" Target="http://www.flashdrivepros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omputerweek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Rans@ed.ac.uk" TargetMode="External"/><Relationship Id="rId5" Type="http://schemas.openxmlformats.org/officeDocument/2006/relationships/hyperlink" Target="http://www.nationalgeographic.com/mission/enduringvoices/expeditions.html" TargetMode="External"/><Relationship Id="rId4" Type="http://schemas.openxmlformats.org/officeDocument/2006/relationships/hyperlink" Target="http://www.weirdworldnew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aoml.noaa.gov/phod/graphics/dacdata/globpop.gif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://www.aoml.noaa.gov/phod/dac/array_growth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uk/8332445.s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eekl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342584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to Research Data Management</a:t>
            </a:r>
            <a:br>
              <a:rPr lang="en-GB" dirty="0"/>
            </a:br>
            <a:r>
              <a:rPr lang="en-GB" sz="3100" dirty="0"/>
              <a:t>30</a:t>
            </a:r>
            <a:r>
              <a:rPr lang="en-GB" sz="3100" baseline="30000" dirty="0"/>
              <a:t>th</a:t>
            </a:r>
            <a:r>
              <a:rPr lang="en-GB" sz="3100" dirty="0"/>
              <a:t> November 2016</a:t>
            </a:r>
            <a:br>
              <a:rPr lang="en-GB" sz="3100" dirty="0"/>
            </a:br>
            <a:r>
              <a:rPr lang="en-GB" sz="3100" dirty="0"/>
              <a:t>Friends House, London Euston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368152"/>
          </a:xfrm>
        </p:spPr>
        <p:txBody>
          <a:bodyPr/>
          <a:lstStyle/>
          <a:p>
            <a:r>
              <a:rPr lang="en-GB" dirty="0"/>
              <a:t>Jonathan Rans</a:t>
            </a:r>
          </a:p>
          <a:p>
            <a:r>
              <a:rPr lang="en-GB" dirty="0"/>
              <a:t>Digital Curation Centre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8326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work is licensed under the Creative Commons Attribution 2.5 UK: Scotland License. </a:t>
            </a:r>
          </a:p>
        </p:txBody>
      </p:sp>
    </p:spTree>
    <p:extLst>
      <p:ext uri="{BB962C8B-B14F-4D97-AF65-F5344CB8AC3E}">
        <p14:creationId xmlns:p14="http://schemas.microsoft.com/office/powerpoint/2010/main" val="299840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865188"/>
          </a:xfrm>
        </p:spPr>
        <p:txBody>
          <a:bodyPr anchor="t"/>
          <a:lstStyle/>
          <a:p>
            <a:pPr eaLnBrk="1" hangingPunct="1"/>
            <a:r>
              <a:rPr lang="en-GB" altLang="en-US" dirty="0"/>
              <a:t>Ultimately funders expect: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6792"/>
            <a:ext cx="8893175" cy="410445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/>
              <a:t>Data management plans</a:t>
            </a:r>
          </a:p>
          <a:p>
            <a:pPr lvl="1">
              <a:defRPr/>
            </a:pPr>
            <a:endParaRPr lang="en-GB" sz="29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/>
              <a:t>timely release of data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/>
              <a:t>once patents are filed or on (acceptance for) publication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3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/>
              <a:t>open data sharing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/>
              <a:t>minimal or no restrictions if possible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3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300" dirty="0"/>
              <a:t>preservation of data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/>
              <a:t>typically 5-10+ years if of long-term value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sz="2400" dirty="0"/>
          </a:p>
        </p:txBody>
      </p:sp>
      <p:pic>
        <p:nvPicPr>
          <p:cNvPr id="17412" name="Picture 3" descr="5093053155_515aedf1e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9876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448395" y="5691286"/>
            <a:ext cx="6370637" cy="1108075"/>
          </a:xfrm>
          <a:prstGeom prst="rect">
            <a:avLst/>
          </a:prstGeom>
          <a:noFill/>
          <a:ln w="57150">
            <a:solidFill>
              <a:srgbClr val="FC62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chemeClr val="bg1"/>
              </a:buClr>
              <a:buFont typeface="Arial" pitchFamily="34" charset="0"/>
              <a:buNone/>
            </a:pPr>
            <a:endParaRPr lang="en-GB" altLang="en-US" sz="60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en-GB" altLang="en-US" sz="2400"/>
              <a:t>See the RCUK Common Principles on Data Policy: </a:t>
            </a:r>
          </a:p>
          <a:p>
            <a:pPr algn="ctr" eaLnBrk="1" hangingPunct="1">
              <a:buClr>
                <a:schemeClr val="bg1"/>
              </a:buClr>
              <a:buFont typeface="Arial" pitchFamily="34" charset="0"/>
              <a:buNone/>
            </a:pPr>
            <a:r>
              <a:rPr lang="en-GB" altLang="en-US" sz="2400">
                <a:hlinkClick r:id="rId4"/>
              </a:rPr>
              <a:t>www.rcuk.ac.uk/research/Pages/DataPolicy.aspx</a:t>
            </a:r>
            <a:r>
              <a:rPr lang="en-GB" altLang="en-US" sz="2400"/>
              <a:t> </a:t>
            </a:r>
          </a:p>
          <a:p>
            <a:pPr algn="ctr" eaLnBrk="1" hangingPunct="1">
              <a:buClr>
                <a:schemeClr val="bg1"/>
              </a:buClr>
              <a:buFont typeface="Arial" pitchFamily="34" charset="0"/>
              <a:buNone/>
            </a:pPr>
            <a:endParaRPr lang="en-GB" altLang="en-US" sz="600"/>
          </a:p>
        </p:txBody>
      </p:sp>
    </p:spTree>
    <p:extLst>
      <p:ext uri="{BB962C8B-B14F-4D97-AF65-F5344CB8AC3E}">
        <p14:creationId xmlns:p14="http://schemas.microsoft.com/office/powerpoint/2010/main" val="263547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involved in RDM?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040560" cy="48245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Data Management Planning</a:t>
            </a:r>
          </a:p>
          <a:p>
            <a:r>
              <a:rPr lang="en-GB" dirty="0"/>
              <a:t>Data creation</a:t>
            </a:r>
          </a:p>
          <a:p>
            <a:r>
              <a:rPr lang="en-GB" dirty="0"/>
              <a:t>Annotating / documenting data</a:t>
            </a:r>
          </a:p>
          <a:p>
            <a:r>
              <a:rPr lang="en-GB" dirty="0"/>
              <a:t>Analysis, use, versioning</a:t>
            </a:r>
          </a:p>
          <a:p>
            <a:r>
              <a:rPr lang="en-GB" dirty="0"/>
              <a:t>Storage and backup</a:t>
            </a:r>
          </a:p>
          <a:p>
            <a:r>
              <a:rPr lang="en-GB" dirty="0"/>
              <a:t>Publishing papers and data</a:t>
            </a:r>
          </a:p>
          <a:p>
            <a:r>
              <a:rPr lang="en-GB" dirty="0"/>
              <a:t>Preparing for deposit</a:t>
            </a:r>
          </a:p>
          <a:p>
            <a:r>
              <a:rPr lang="en-GB" dirty="0"/>
              <a:t>Archiving and sharing</a:t>
            </a:r>
          </a:p>
          <a:p>
            <a:r>
              <a:rPr lang="en-GB" dirty="0"/>
              <a:t>Licensing</a:t>
            </a:r>
          </a:p>
          <a:p>
            <a:r>
              <a:rPr lang="en-GB" dirty="0"/>
              <a:t>Citing…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3291527"/>
              </p:ext>
            </p:extLst>
          </p:nvPr>
        </p:nvGraphicFramePr>
        <p:xfrm>
          <a:off x="4067944" y="2132856"/>
          <a:ext cx="57241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5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data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" y="1340768"/>
            <a:ext cx="9142007" cy="4752528"/>
          </a:xfrm>
        </p:spPr>
      </p:pic>
    </p:spTree>
    <p:extLst>
      <p:ext uri="{BB962C8B-B14F-4D97-AF65-F5344CB8AC3E}">
        <p14:creationId xmlns:p14="http://schemas.microsoft.com/office/powerpoint/2010/main" val="272105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Adopt file naming conventions:</a:t>
            </a:r>
          </a:p>
          <a:p>
            <a:pPr lvl="1"/>
            <a:r>
              <a:rPr lang="en-GB" sz="2000" dirty="0">
                <a:hlinkClick r:id="rId2"/>
              </a:rPr>
              <a:t>http://www.jiscdigitalmedia.ac.uk/guide/choosing-a-file-name/</a:t>
            </a:r>
            <a:endParaRPr lang="en-GB" dirty="0"/>
          </a:p>
          <a:p>
            <a:r>
              <a:rPr lang="en-GB" dirty="0"/>
              <a:t>Design a good project folder structure</a:t>
            </a:r>
          </a:p>
          <a:p>
            <a:pPr lvl="1"/>
            <a:r>
              <a:rPr lang="en-GB" sz="2000" dirty="0">
                <a:hlinkClick r:id="rId3"/>
              </a:rPr>
              <a:t>http://research-data-toolkit.herts.ac.uk/document/research-project-file-plan/</a:t>
            </a:r>
            <a:r>
              <a:rPr lang="en-GB" sz="2000" dirty="0"/>
              <a:t> </a:t>
            </a:r>
          </a:p>
          <a:p>
            <a:r>
              <a:rPr lang="en-GB" dirty="0"/>
              <a:t>Ensure consent forms, licences and partnership agreements don’t restrict opportunities to share data</a:t>
            </a:r>
          </a:p>
          <a:p>
            <a:pPr lvl="1"/>
            <a:r>
              <a:rPr lang="en-GB" sz="2000" dirty="0">
                <a:hlinkClick r:id="rId4"/>
              </a:rPr>
              <a:t>http://www.dcc.ac.uk/resources/how-guides/license-research-data</a:t>
            </a:r>
            <a:r>
              <a:rPr lang="en-GB" sz="2000" dirty="0"/>
              <a:t> </a:t>
            </a:r>
          </a:p>
          <a:p>
            <a:pPr lvl="1"/>
            <a:r>
              <a:rPr lang="en-GB" sz="2000" dirty="0">
                <a:hlinkClick r:id="rId5"/>
              </a:rPr>
              <a:t>http://www.data-archive.ac.uk/create-manage/consent-ethics/anonymisation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70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6"/>
          <p:cNvSpPr>
            <a:spLocks noGrp="1"/>
          </p:cNvSpPr>
          <p:nvPr>
            <p:ph type="title"/>
          </p:nvPr>
        </p:nvSpPr>
        <p:spPr>
          <a:xfrm>
            <a:off x="63500" y="219075"/>
            <a:ext cx="9020175" cy="935038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itchFamily="34" charset="-128"/>
              </a:rPr>
              <a:t>Some formats are better for long-term</a:t>
            </a:r>
          </a:p>
        </p:txBody>
      </p:sp>
      <p:sp>
        <p:nvSpPr>
          <p:cNvPr id="32771" name="Content Placeholder 17"/>
          <p:cNvSpPr>
            <a:spLocks noGrp="1"/>
          </p:cNvSpPr>
          <p:nvPr>
            <p:ph idx="1"/>
          </p:nvPr>
        </p:nvSpPr>
        <p:spPr>
          <a:xfrm>
            <a:off x="604838" y="1319213"/>
            <a:ext cx="7921625" cy="21066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600" dirty="0">
                <a:ea typeface="ＭＳ Ｐゴシック" pitchFamily="34" charset="-128"/>
                <a:cs typeface="Calibri" pitchFamily="34" charset="0"/>
              </a:rPr>
              <a:t>It’s preferable to opt for formats that are: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100" dirty="0">
                <a:ea typeface="ＭＳ Ｐゴシック" pitchFamily="34" charset="-128"/>
                <a:cs typeface="Calibri" pitchFamily="34" charset="0"/>
              </a:rPr>
              <a:t>Uncompressed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100" dirty="0">
                <a:ea typeface="ＭＳ Ｐゴシック" pitchFamily="34" charset="-128"/>
                <a:cs typeface="Calibri" pitchFamily="34" charset="0"/>
              </a:rPr>
              <a:t>Non-proprietary</a:t>
            </a: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100" dirty="0">
                <a:ea typeface="ＭＳ Ｐゴシック" pitchFamily="34" charset="-128"/>
                <a:cs typeface="Calibri" pitchFamily="34" charset="0"/>
              </a:rPr>
              <a:t>Open, documented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100" dirty="0">
                <a:ea typeface="ＭＳ Ｐゴシック" pitchFamily="34" charset="-128"/>
                <a:cs typeface="Calibri" pitchFamily="34" charset="0"/>
              </a:rPr>
              <a:t>Standard representation (ASCII, Unicode)</a:t>
            </a:r>
          </a:p>
          <a:p>
            <a:pPr>
              <a:buFont typeface="Arial" charset="0"/>
              <a:buNone/>
              <a:defRPr/>
            </a:pPr>
            <a:r>
              <a:rPr lang="en-GB" sz="2600" dirty="0">
                <a:ea typeface="ＭＳ Ｐゴシック" pitchFamily="34" charset="-128"/>
                <a:cs typeface="Calibri" pitchFamily="34" charset="0"/>
              </a:rPr>
              <a:t>Data centres may have preferred formats for deposit e.g.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600" dirty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57250" y="3590925"/>
          <a:ext cx="6851649" cy="2671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7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Type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Recommended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Non-preferred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r>
                        <a:rPr lang="en-GB" sz="1600" dirty="0"/>
                        <a:t>Tabular</a:t>
                      </a:r>
                      <a:r>
                        <a:rPr lang="en-GB" sz="1600" baseline="0" dirty="0"/>
                        <a:t> data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CSV, TSV, SPSS portable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Excel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411">
                <a:tc>
                  <a:txBody>
                    <a:bodyPr/>
                    <a:lstStyle/>
                    <a:p>
                      <a:r>
                        <a:rPr lang="en-GB" sz="1600" dirty="0"/>
                        <a:t>Text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Plain text,</a:t>
                      </a:r>
                      <a:r>
                        <a:rPr lang="en-GB" sz="1600" baseline="0" dirty="0"/>
                        <a:t> HTML, RTF</a:t>
                      </a:r>
                    </a:p>
                    <a:p>
                      <a:r>
                        <a:rPr lang="en-GB" sz="1600" dirty="0"/>
                        <a:t>PDF/A</a:t>
                      </a:r>
                      <a:r>
                        <a:rPr lang="en-GB" sz="1600" baseline="0" dirty="0"/>
                        <a:t> only if layout matters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Word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411">
                <a:tc>
                  <a:txBody>
                    <a:bodyPr/>
                    <a:lstStyle/>
                    <a:p>
                      <a:r>
                        <a:rPr lang="en-GB" sz="1600" dirty="0"/>
                        <a:t>Media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Container: MP4, Ogg</a:t>
                      </a:r>
                    </a:p>
                    <a:p>
                      <a:r>
                        <a:rPr lang="en-GB" sz="1600" dirty="0"/>
                        <a:t>Codec: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Theora,</a:t>
                      </a:r>
                      <a:r>
                        <a:rPr lang="en-GB" sz="1600" baseline="0" dirty="0"/>
                        <a:t> Dirac, FLAC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Quicktime</a:t>
                      </a:r>
                    </a:p>
                    <a:p>
                      <a:r>
                        <a:rPr lang="en-GB" sz="1600" dirty="0"/>
                        <a:t>H264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r>
                        <a:rPr lang="en-GB" sz="1600" dirty="0"/>
                        <a:t>Images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TIFF, JPEG2000, PNG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GIF,</a:t>
                      </a:r>
                      <a:r>
                        <a:rPr lang="en-GB" sz="1600" baseline="0" dirty="0"/>
                        <a:t> JPG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r>
                        <a:rPr lang="en-GB" sz="1600" dirty="0"/>
                        <a:t>Structured data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XML,</a:t>
                      </a:r>
                      <a:r>
                        <a:rPr lang="en-GB" sz="1600" baseline="0" dirty="0"/>
                        <a:t> RDF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RDBMS</a:t>
                      </a:r>
                      <a:endParaRPr lang="en-GB" sz="1600" dirty="0">
                        <a:solidFill>
                          <a:schemeClr val="tx1"/>
                        </a:solidFill>
                        <a:latin typeface="Trebuchet MS" pitchFamily="34" charset="0"/>
                        <a:cs typeface="Calibri" pitchFamily="34" charset="0"/>
                      </a:endParaRPr>
                    </a:p>
                  </a:txBody>
                  <a:tcPr marL="91452" marR="91452" marT="45730" marB="457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802" name="TextBox 2"/>
          <p:cNvSpPr txBox="1">
            <a:spLocks noChangeArrowheads="1"/>
          </p:cNvSpPr>
          <p:nvPr/>
        </p:nvSpPr>
        <p:spPr bwMode="auto">
          <a:xfrm>
            <a:off x="304800" y="6450013"/>
            <a:ext cx="854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sz="1800" dirty="0">
                <a:latin typeface="+mn-lt"/>
                <a:cs typeface="Calibri" pitchFamily="34" charset="0"/>
              </a:rPr>
              <a:t>Further examples: </a:t>
            </a:r>
            <a:r>
              <a:rPr lang="en-GB" sz="1800" dirty="0">
                <a:latin typeface="+mn-lt"/>
                <a:cs typeface="Calibri" pitchFamily="34" charset="0"/>
                <a:hlinkClick r:id="rId4"/>
              </a:rPr>
              <a:t>http://www.data-archive.ac.uk/create-manage/format/formats-table</a:t>
            </a:r>
            <a:r>
              <a:rPr lang="en-GB" sz="1800" dirty="0">
                <a:latin typeface="+mn-lt"/>
                <a:cs typeface="Calibri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9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914299" cy="218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72457"/>
            <a:ext cx="2696485" cy="15126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and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5472608" cy="49971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Use managed services where possible e.g. shared drives rather than local or external hard drives </a:t>
            </a:r>
          </a:p>
          <a:p>
            <a:r>
              <a:rPr lang="en-GB" dirty="0"/>
              <a:t>Consider the security implications of where you store data and how you transfer it</a:t>
            </a:r>
          </a:p>
          <a:p>
            <a:r>
              <a:rPr lang="en-GB" dirty="0"/>
              <a:t>3… 2… 1…  backup!</a:t>
            </a:r>
          </a:p>
          <a:p>
            <a:pPr lvl="1"/>
            <a:r>
              <a:rPr lang="en-GB" dirty="0"/>
              <a:t>at least  </a:t>
            </a:r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/>
              <a:t> copies of a file</a:t>
            </a:r>
          </a:p>
          <a:p>
            <a:pPr lvl="1"/>
            <a:r>
              <a:rPr lang="en-GB" dirty="0"/>
              <a:t>on at least 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 different media</a:t>
            </a:r>
          </a:p>
          <a:p>
            <a:pPr lvl="1"/>
            <a:r>
              <a:rPr lang="en-GB" dirty="0"/>
              <a:t>with at least</a:t>
            </a:r>
            <a:r>
              <a:rPr lang="en-GB" dirty="0">
                <a:solidFill>
                  <a:srgbClr val="FF0000"/>
                </a:solidFill>
              </a:rPr>
              <a:t> 1 </a:t>
            </a:r>
            <a:r>
              <a:rPr lang="en-GB" dirty="0"/>
              <a:t>offsite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56926"/>
            <a:ext cx="3233100" cy="242108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3662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936104"/>
          </a:xfrm>
        </p:spPr>
        <p:txBody>
          <a:bodyPr>
            <a:noAutofit/>
          </a:bodyPr>
          <a:lstStyle/>
          <a:p>
            <a:r>
              <a:rPr lang="en-GB" altLang="en-US" sz="3600" dirty="0"/>
              <a:t>RDM and sharing : a best practice guide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694" y="1832553"/>
            <a:ext cx="2889250" cy="40941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9512" y="630932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defRPr/>
            </a:pPr>
            <a:r>
              <a:rPr lang="en-GB" altLang="en-US" sz="2400" dirty="0">
                <a:hlinkClick r:id="rId3"/>
              </a:rPr>
              <a:t>http://data-archive.ac.uk/media/2894/managingsharing.pdf</a:t>
            </a:r>
            <a:r>
              <a:rPr lang="en-GB" altLang="en-US" sz="2400" dirty="0"/>
              <a:t> </a:t>
            </a: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6931" y="1895881"/>
            <a:ext cx="2473381" cy="39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Tools for managing data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539875"/>
            <a:ext cx="8229600" cy="3732213"/>
          </a:xfrm>
        </p:spPr>
      </p:pic>
      <p:sp>
        <p:nvSpPr>
          <p:cNvPr id="5" name="TextBox 4"/>
          <p:cNvSpPr txBox="1"/>
          <p:nvPr/>
        </p:nvSpPr>
        <p:spPr>
          <a:xfrm>
            <a:off x="774700" y="5588000"/>
            <a:ext cx="7505700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dirty="0">
                <a:latin typeface="+mn-lt"/>
                <a:hlinkClick r:id="rId3"/>
              </a:rPr>
              <a:t>www.dcc.ac.uk/resources/external/tools-services</a:t>
            </a:r>
            <a:r>
              <a:rPr lang="en-GB" dirty="0">
                <a:latin typeface="+mn-lt"/>
                <a:hlinkClick r:id=""/>
              </a:rPr>
              <a:t>/</a:t>
            </a:r>
          </a:p>
          <a:p>
            <a:pPr>
              <a:buFontTx/>
              <a:buNone/>
              <a:defRPr/>
            </a:pPr>
            <a:r>
              <a:rPr lang="en-GB" dirty="0">
                <a:latin typeface="+mn-lt"/>
                <a:hlinkClick r:id=""/>
              </a:rPr>
              <a:t>managing-active-research-data</a:t>
            </a:r>
            <a:r>
              <a:rPr lang="en-GB" dirty="0">
                <a:latin typeface="+mn-lt"/>
              </a:rPr>
              <a:t> </a:t>
            </a:r>
          </a:p>
        </p:txBody>
      </p:sp>
      <p:pic>
        <p:nvPicPr>
          <p:cNvPr id="16389" name="Picture 8" descr="The Dataverse Projec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751138"/>
            <a:ext cx="2085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38"/>
          <a:stretch>
            <a:fillRect/>
          </a:stretch>
        </p:blipFill>
        <p:spPr bwMode="auto">
          <a:xfrm>
            <a:off x="5286375" y="3771900"/>
            <a:ext cx="9715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Dataup: Describe, Manage and Share Your 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944813"/>
            <a:ext cx="2381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http://www.dcc.ac.uk/sites/default/files/imagecache/resource_small/Taver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5116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859213"/>
            <a:ext cx="19907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6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05672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Image Credits</a:t>
            </a:r>
          </a:p>
          <a:p>
            <a:pPr marL="0" indent="0">
              <a:buNone/>
            </a:pPr>
            <a:r>
              <a:rPr lang="en-GB" sz="1400" dirty="0"/>
              <a:t>Harvey </a:t>
            </a:r>
            <a:r>
              <a:rPr lang="en-GB" sz="1400" dirty="0" err="1"/>
              <a:t>Rutt</a:t>
            </a:r>
            <a:r>
              <a:rPr lang="en-GB" sz="1400" dirty="0"/>
              <a:t>, Southampton. Recovered from: </a:t>
            </a:r>
            <a:r>
              <a:rPr lang="en-GB" sz="1400" dirty="0">
                <a:hlinkClick r:id="rId2"/>
              </a:rPr>
              <a:t>http://www.computerweekly.com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Pile of flash drives: </a:t>
            </a:r>
            <a:r>
              <a:rPr lang="en-GB" sz="1400" dirty="0">
                <a:hlinkClick r:id="rId3"/>
              </a:rPr>
              <a:t>www.flashdrivepros.com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Dalian University fire: </a:t>
            </a:r>
            <a:r>
              <a:rPr lang="en-GB" sz="1400" dirty="0">
                <a:hlinkClick r:id="rId4"/>
              </a:rPr>
              <a:t>www.weirdworldnews.org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Field researcher: </a:t>
            </a:r>
            <a:r>
              <a:rPr lang="en-GB" sz="1400" dirty="0">
                <a:hlinkClick r:id="rId5"/>
              </a:rPr>
              <a:t>http://www.nationalgeographic.com/mission/enduringvoices/expeditions.html</a:t>
            </a:r>
            <a:r>
              <a:rPr lang="en-GB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6336" y="1875132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Jonathan Rans</a:t>
            </a:r>
          </a:p>
          <a:p>
            <a:pPr algn="ctr"/>
            <a:r>
              <a:rPr lang="en-GB" sz="3200" dirty="0">
                <a:hlinkClick r:id="rId6"/>
              </a:rPr>
              <a:t>J.Rans@ed.ac.uk</a:t>
            </a:r>
            <a:endParaRPr lang="en-GB" sz="3200" dirty="0"/>
          </a:p>
          <a:p>
            <a:pPr algn="ctr"/>
            <a:r>
              <a:rPr lang="en-GB" sz="3200" dirty="0"/>
              <a:t>@</a:t>
            </a:r>
            <a:r>
              <a:rPr lang="en-GB" sz="3200" dirty="0" err="1"/>
              <a:t>JNRans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67" y="2365832"/>
            <a:ext cx="2063500" cy="58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2" y="1998757"/>
            <a:ext cx="1316532" cy="13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RDM an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048672" cy="4997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Digital technology now used very widely in research, and is enabling new research and scientific paradigms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Research funders and publishers know that digital research data can be expensive to produce but inexpensive to share, making reuse more feasible and desirable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The challenge is to ensure digital research findings can be reproduced and cited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12725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3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Definitions of research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120680" cy="499716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 “Research data, unlike other types of information is collected, observed, or created, for purposes of analysis to produce original research results.”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“Research data is defined as recorded factual material commonly retained by and accepted in the scientific community as necessary to validate research findings; although the majority of such data is created in digital format, all research data is included irrespective of the format in which it is created.“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“Evidence which is used or created to generate new knowledge and interpretations. ‘Evidence’ may be intersubjective or subjective; physical or emotional; persistent or ephemeral; personal or public; explicit or tacit; and is consciously or unconsciously referenced by the researcher at some point during the course of their research.”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488410"/>
            <a:ext cx="1145086" cy="11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31" y="2987735"/>
            <a:ext cx="2180014" cy="8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94" y="5157192"/>
            <a:ext cx="2350850" cy="7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rmAutofit/>
          </a:bodyPr>
          <a:lstStyle/>
          <a:p>
            <a:r>
              <a:rPr lang="en-GB" dirty="0"/>
              <a:t>So, what might this include?</a:t>
            </a:r>
          </a:p>
        </p:txBody>
      </p:sp>
      <p:pic>
        <p:nvPicPr>
          <p:cNvPr id="16" name="Picture 11" descr="http://studentaffairs.stanford.edu/sites/default/files/haas/images/Twitter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526901" cy="52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www.blingcheese.com/facebook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533468" cy="53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http://www.foe.co.uk/imgs/rs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8102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499992" y="5157192"/>
            <a:ext cx="4279206" cy="14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1788" marR="0" lvl="0" indent="-331788" algn="just" defTabSz="4572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endParaRPr kumimoji="0" lang="en-GB" sz="5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31788" marR="0" lvl="0" indent="-331788" algn="ctr" defTabSz="4572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Anything &amp; everything produced in the course of research</a:t>
            </a:r>
          </a:p>
        </p:txBody>
      </p:sp>
      <p:pic>
        <p:nvPicPr>
          <p:cNvPr id="31" name="Picture 16" descr="antibiotics,biotechnology,dna,healthcare,iStockphoto,medical samples,polyacrylamide,protective workwear,scientific researches,scientists"/>
          <p:cNvPicPr>
            <a:picLocks noChangeAspect="1" noChangeArrowheads="1"/>
          </p:cNvPicPr>
          <p:nvPr/>
        </p:nvPicPr>
        <p:blipFill>
          <a:blip r:embed="rId7" cstate="print"/>
          <a:srcRect t="14062" b="15626"/>
          <a:stretch>
            <a:fillRect/>
          </a:stretch>
        </p:blipFill>
        <p:spPr bwMode="auto">
          <a:xfrm>
            <a:off x="6036183" y="1437006"/>
            <a:ext cx="1536191" cy="108012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0225" y="2659757"/>
            <a:ext cx="39735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http://www.aoml.noaa.gov/phod/graphics/dacdata/array_growth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8463" y="1769169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http://www.aoml.noaa.gov/phod/graphics/dacdata/globpop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820" y="4424280"/>
            <a:ext cx="3582987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611313" y="3754727"/>
            <a:ext cx="2679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http://www.aoml.noaa.gov/phod/dac/array_growth.html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827584" y="6372143"/>
            <a:ext cx="2982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http://www.aoml.noaa.gov/phod/graphics/dacdata/globpop.gif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230885" y="4985617"/>
            <a:ext cx="262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/>
              <a:t>http://www.sbirc.ed.ac.uk/documents/lbc_protocol.pdf</a:t>
            </a:r>
          </a:p>
        </p:txBody>
      </p:sp>
    </p:spTree>
    <p:extLst>
      <p:ext uri="{BB962C8B-B14F-4D97-AF65-F5344CB8AC3E}">
        <p14:creationId xmlns:p14="http://schemas.microsoft.com/office/powerpoint/2010/main" val="83328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9400" y="2159000"/>
            <a:ext cx="4876800" cy="3771900"/>
          </a:xfrm>
        </p:spPr>
        <p:txBody>
          <a:bodyPr>
            <a:normAutofit lnSpcReduction="10000"/>
          </a:bodyPr>
          <a:lstStyle/>
          <a:p>
            <a:pPr marL="331788" indent="-331788" algn="just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endParaRPr lang="en-GB" altLang="en-US" sz="500" b="1" u="sng" dirty="0"/>
          </a:p>
          <a:p>
            <a:pPr marL="331788" indent="-331788" algn="ctr" defTabSz="457200">
              <a:lnSpc>
                <a:spcPct val="105000"/>
              </a:lnSpc>
              <a:spcBef>
                <a:spcPct val="5000"/>
              </a:spcBef>
              <a:buNone/>
            </a:pPr>
            <a:r>
              <a:rPr lang="en-GB" altLang="en-US" sz="2800" dirty="0"/>
              <a:t>“</a:t>
            </a:r>
            <a:r>
              <a:rPr lang="en-GB" sz="2800" dirty="0"/>
              <a:t>an explicit process covering the creation and stewardship of research materials to enable their use for as long as they retain value.</a:t>
            </a:r>
            <a:r>
              <a:rPr lang="en-GB" altLang="en-US" sz="2800" dirty="0"/>
              <a:t>”</a:t>
            </a:r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endParaRPr lang="en-GB" altLang="en-US" sz="3600" dirty="0"/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GB" altLang="en-US" sz="3600" b="1" dirty="0"/>
              <a:t>    </a:t>
            </a:r>
            <a:r>
              <a:rPr lang="en-GB" altLang="en-US" sz="2800" b="1" dirty="0"/>
              <a:t>Data management is part of </a:t>
            </a:r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GB" altLang="en-US" sz="2800" b="1" dirty="0"/>
              <a:t>    good research practice</a:t>
            </a:r>
            <a:endParaRPr lang="en-GB" altLang="en-US" sz="2800" dirty="0"/>
          </a:p>
          <a:p>
            <a:pPr marL="331788" indent="-331788" algn="just" defTabSz="457200"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8900" y="541338"/>
            <a:ext cx="88773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85000"/>
              </a:lnSpc>
              <a:spcBef>
                <a:spcPct val="0"/>
              </a:spcBef>
              <a:buClr>
                <a:srgbClr val="FC6204"/>
              </a:buClr>
              <a:buSzPct val="100000"/>
              <a:buFont typeface="Arial" charset="0"/>
              <a:buNone/>
              <a:defRPr/>
            </a:pPr>
            <a:r>
              <a:rPr lang="en-GB" sz="4400" dirty="0">
                <a:latin typeface="+mj-lt"/>
                <a:cs typeface="Arial" charset="0"/>
              </a:rPr>
              <a:t>What is research data management?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9917976"/>
              </p:ext>
            </p:extLst>
          </p:nvPr>
        </p:nvGraphicFramePr>
        <p:xfrm>
          <a:off x="-468560" y="2132856"/>
          <a:ext cx="57241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2141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8229600" cy="1143000"/>
          </a:xfrm>
        </p:spPr>
        <p:txBody>
          <a:bodyPr/>
          <a:lstStyle/>
          <a:p>
            <a:r>
              <a:rPr lang="en-GB" altLang="en-US" dirty="0"/>
              <a:t>Why manage research data?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6725" y="1587500"/>
            <a:ext cx="8131175" cy="514191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altLang="en-US" sz="2800" dirty="0"/>
              <a:t>To make research easier!</a:t>
            </a:r>
          </a:p>
          <a:p>
            <a:pPr lvl="1">
              <a:spcAft>
                <a:spcPts val="300"/>
              </a:spcAft>
              <a:buFont typeface="Arial" pitchFamily="34" charset="0"/>
              <a:buNone/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To stop yourself drowning in irrelevant stuff</a:t>
            </a:r>
          </a:p>
          <a:p>
            <a:pPr>
              <a:spcAft>
                <a:spcPts val="300"/>
              </a:spcAft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In case you need the data later</a:t>
            </a:r>
          </a:p>
          <a:p>
            <a:pPr>
              <a:spcAft>
                <a:spcPts val="300"/>
              </a:spcAft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To avoid accusations of fraud or bad science</a:t>
            </a:r>
          </a:p>
          <a:p>
            <a:pPr>
              <a:spcAft>
                <a:spcPts val="300"/>
              </a:spcAft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To share data so others can use and learn from it</a:t>
            </a:r>
          </a:p>
          <a:p>
            <a:pPr>
              <a:spcAft>
                <a:spcPts val="300"/>
              </a:spcAft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To get credit for producing the data</a:t>
            </a:r>
          </a:p>
          <a:p>
            <a:pPr>
              <a:spcAft>
                <a:spcPts val="300"/>
              </a:spcAft>
            </a:pPr>
            <a:endParaRPr lang="en-GB" altLang="en-US" sz="800" dirty="0"/>
          </a:p>
          <a:p>
            <a:pPr>
              <a:spcAft>
                <a:spcPts val="300"/>
              </a:spcAft>
            </a:pPr>
            <a:r>
              <a:rPr lang="en-GB" altLang="en-US" sz="2800" dirty="0"/>
              <a:t>Because somebody else said to do so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80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60437"/>
          </a:xfrm>
        </p:spPr>
        <p:txBody>
          <a:bodyPr>
            <a:normAutofit/>
          </a:bodyPr>
          <a:lstStyle/>
          <a:p>
            <a:r>
              <a:rPr lang="en-GB" altLang="en-US" sz="3800" dirty="0"/>
              <a:t>What if data fell into the wrong hands?</a:t>
            </a:r>
          </a:p>
        </p:txBody>
      </p:sp>
      <p:pic>
        <p:nvPicPr>
          <p:cNvPr id="7171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3"/>
          <a:stretch>
            <a:fillRect/>
          </a:stretch>
        </p:blipFill>
        <p:spPr>
          <a:xfrm>
            <a:off x="1939925" y="1387475"/>
            <a:ext cx="5337175" cy="4789488"/>
          </a:xfrm>
        </p:spPr>
      </p:pic>
      <p:sp>
        <p:nvSpPr>
          <p:cNvPr id="5" name="Rectangle 4"/>
          <p:cNvSpPr/>
          <p:nvPr/>
        </p:nvSpPr>
        <p:spPr>
          <a:xfrm>
            <a:off x="1876425" y="6329363"/>
            <a:ext cx="72675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  <a:hlinkClick r:id="rId3"/>
              </a:rPr>
              <a:t>http://news.bbc.co.uk/1/hi/uk/8332445.stm</a:t>
            </a:r>
            <a:r>
              <a:rPr lang="en-GB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35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4612" y="260648"/>
            <a:ext cx="9099550" cy="922114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What if you had to produce data?</a:t>
            </a:r>
          </a:p>
        </p:txBody>
      </p:sp>
      <p:pic>
        <p:nvPicPr>
          <p:cNvPr id="8195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1517650"/>
            <a:ext cx="5981700" cy="4467225"/>
          </a:xfrm>
        </p:spPr>
      </p:pic>
      <p:pic>
        <p:nvPicPr>
          <p:cNvPr id="8196" name="Picture 4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416300"/>
            <a:ext cx="54641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Times Higher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5935663"/>
            <a:ext cx="1008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ap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915025"/>
            <a:ext cx="2647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3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385888"/>
            <a:ext cx="60690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4"/>
          <p:cNvSpPr>
            <a:spLocks noGrp="1"/>
          </p:cNvSpPr>
          <p:nvPr>
            <p:ph type="title"/>
          </p:nvPr>
        </p:nvSpPr>
        <p:spPr>
          <a:xfrm>
            <a:off x="470694" y="188640"/>
            <a:ext cx="8229600" cy="1008062"/>
          </a:xfrm>
        </p:spPr>
        <p:txBody>
          <a:bodyPr/>
          <a:lstStyle/>
          <a:p>
            <a:r>
              <a:rPr lang="en-GB" altLang="en-US" dirty="0"/>
              <a:t>What is the worst-case scenario?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9163" y="6348413"/>
            <a:ext cx="63769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  <a:hlinkClick r:id="rId3"/>
              </a:rPr>
              <a:t>http://www.computerweekly.com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66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XXPDCT5YA6HM-18-603</_dlc_DocId>
    <_dlc_DocIdUrl xmlns="d536e841-cd56-4005-911d-b94ea658e6f1">
      <Url>https://dcc3.sharepoint.com/_layouts/15/DocIdRedir.aspx?ID=XXPDCT5YA6HM-18-603</Url>
      <Description>XXPDCT5YA6HM-18-603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D2CEA-0F25-4764-8054-BEDE22AC2C1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C71775D-A4C3-45E1-9DF1-C4A1B7BF1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8DD67B-15B8-4BBC-A72F-B29A28A467B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d536e841-cd56-4005-911d-b94ea658e6f1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AA42966-62CA-42C1-AD1D-16402BBC0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8526</TotalTime>
  <Words>943</Words>
  <Application>Microsoft Office PowerPoint</Application>
  <PresentationFormat>On-screen Show (4:3)</PresentationFormat>
  <Paragraphs>166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Introduction to Research Data Management 30th November 2016 Friends House, London Euston</vt:lpstr>
      <vt:lpstr>Why is RDM an issue?</vt:lpstr>
      <vt:lpstr>Definitions of research data?</vt:lpstr>
      <vt:lpstr>So, what might this include?</vt:lpstr>
      <vt:lpstr>PowerPoint Presentation</vt:lpstr>
      <vt:lpstr>Why manage research data?</vt:lpstr>
      <vt:lpstr>What if data fell into the wrong hands?</vt:lpstr>
      <vt:lpstr>What if you had to produce data?</vt:lpstr>
      <vt:lpstr>What is the worst-case scenario?</vt:lpstr>
      <vt:lpstr>Ultimately funders expect:</vt:lpstr>
      <vt:lpstr>What is involved in RDM?</vt:lpstr>
      <vt:lpstr>Active data management</vt:lpstr>
      <vt:lpstr>Data creation</vt:lpstr>
      <vt:lpstr>Some formats are better for long-term</vt:lpstr>
      <vt:lpstr>Storage and backup</vt:lpstr>
      <vt:lpstr>RDM and sharing : a best practice guide</vt:lpstr>
      <vt:lpstr>Tools for managing data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Sarah Jones</cp:lastModifiedBy>
  <cp:revision>145</cp:revision>
  <dcterms:created xsi:type="dcterms:W3CDTF">2014-04-15T10:22:21Z</dcterms:created>
  <dcterms:modified xsi:type="dcterms:W3CDTF">2016-11-30T09:37:44Z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fbcc448c-a3cd-4f79-9dd2-053732829346</vt:lpwstr>
  </property>
</Properties>
</file>